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</p:sldMasterIdLst>
  <p:notesMasterIdLst>
    <p:notesMasterId r:id="rId42"/>
  </p:notesMasterIdLst>
  <p:handoutMasterIdLst>
    <p:handoutMasterId r:id="rId43"/>
  </p:handoutMasterIdLst>
  <p:sldIdLst>
    <p:sldId id="256" r:id="rId4"/>
    <p:sldId id="288" r:id="rId5"/>
    <p:sldId id="280" r:id="rId6"/>
    <p:sldId id="306" r:id="rId7"/>
    <p:sldId id="294" r:id="rId8"/>
    <p:sldId id="298" r:id="rId9"/>
    <p:sldId id="296" r:id="rId10"/>
    <p:sldId id="297" r:id="rId11"/>
    <p:sldId id="299" r:id="rId12"/>
    <p:sldId id="300" r:id="rId13"/>
    <p:sldId id="301" r:id="rId14"/>
    <p:sldId id="302" r:id="rId15"/>
    <p:sldId id="289" r:id="rId16"/>
    <p:sldId id="292" r:id="rId17"/>
    <p:sldId id="291" r:id="rId18"/>
    <p:sldId id="293" r:id="rId19"/>
    <p:sldId id="295" r:id="rId20"/>
    <p:sldId id="311" r:id="rId21"/>
    <p:sldId id="307" r:id="rId22"/>
    <p:sldId id="290" r:id="rId23"/>
    <p:sldId id="304" r:id="rId24"/>
    <p:sldId id="305" r:id="rId25"/>
    <p:sldId id="281" r:id="rId26"/>
    <p:sldId id="277" r:id="rId27"/>
    <p:sldId id="312" r:id="rId28"/>
    <p:sldId id="313" r:id="rId29"/>
    <p:sldId id="314" r:id="rId30"/>
    <p:sldId id="284" r:id="rId31"/>
    <p:sldId id="279" r:id="rId32"/>
    <p:sldId id="276" r:id="rId33"/>
    <p:sldId id="282" r:id="rId34"/>
    <p:sldId id="308" r:id="rId35"/>
    <p:sldId id="265" r:id="rId36"/>
    <p:sldId id="287" r:id="rId37"/>
    <p:sldId id="286" r:id="rId38"/>
    <p:sldId id="309" r:id="rId39"/>
    <p:sldId id="303" r:id="rId40"/>
    <p:sldId id="310" r:id="rId41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2" d="100"/>
          <a:sy n="72" d="100"/>
        </p:scale>
        <p:origin x="660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3870"/>
    </p:cViewPr>
  </p:sorter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2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en-US"/>
              <a:t>4/21/2017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en-US"/>
              <a:t>4/21/2017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8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4400" b="1">
                <a:solidFill>
                  <a:srgbClr val="002060"/>
                </a:solidFill>
              </a:defRPr>
            </a:lvl1pPr>
          </a:lstStyle>
          <a:p>
            <a:r>
              <a:rPr lang="en-US" dirty="0" err="1"/>
              <a:t>brexit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1" baseline="0">
                <a:solidFill>
                  <a:srgbClr val="FF0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Causes and Effects</a:t>
            </a:r>
            <a:endParaRPr dirty="0"/>
          </a:p>
        </p:txBody>
      </p:sp>
      <p:sp>
        <p:nvSpPr>
          <p:cNvPr id="5" name="Freeform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34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02920" indent="-4572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v"/>
              <a:defRPr b="1">
                <a:solidFill>
                  <a:schemeClr val="accent3">
                    <a:lumMod val="50000"/>
                  </a:schemeClr>
                </a:solidFill>
              </a:defRPr>
            </a:lvl1pPr>
            <a:lvl2pPr marL="502920" indent="-228600">
              <a:buClr>
                <a:schemeClr val="accent3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  <a:defRPr b="1">
                <a:solidFill>
                  <a:schemeClr val="accent3">
                    <a:lumMod val="75000"/>
                  </a:schemeClr>
                </a:solidFill>
              </a:defRPr>
            </a:lvl2pPr>
            <a:lvl3pPr marL="731520" indent="-228600">
              <a:buClr>
                <a:srgbClr val="C00000"/>
              </a:buClr>
              <a:buFont typeface="Wingdings" panose="05000000000000000000" pitchFamily="2" charset="2"/>
              <a:buChar char="Ø"/>
              <a:defRPr sz="2000" b="1">
                <a:solidFill>
                  <a:srgbClr val="C00000"/>
                </a:solidFill>
              </a:defRPr>
            </a:lvl3pPr>
            <a:lvl4pPr marL="960120" indent="-228600">
              <a:buClr>
                <a:srgbClr val="0070C0"/>
              </a:buClr>
              <a:buSzPct val="100000"/>
              <a:buFont typeface="Courier New" panose="02070309020205020404" pitchFamily="49" charset="0"/>
              <a:buChar char="o"/>
              <a:defRPr sz="1800" b="1">
                <a:solidFill>
                  <a:srgbClr val="0070C0"/>
                </a:solidFill>
              </a:defRPr>
            </a:lvl4pPr>
            <a:lvl5pPr marL="1188720" indent="-228600">
              <a:buClr>
                <a:schemeClr val="tx2"/>
              </a:buClr>
              <a:buSzPct val="95000"/>
              <a:buFont typeface="Wingdings" panose="05000000000000000000" pitchFamily="2" charset="2"/>
              <a:buChar char="§"/>
              <a:defRPr b="1">
                <a:solidFill>
                  <a:schemeClr val="tx2"/>
                </a:solidFill>
              </a:defRPr>
            </a:lvl5pPr>
            <a:lvl6pPr>
              <a:defRPr b="1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0568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33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746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56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63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427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246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9201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681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97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en-US"/>
              <a:t>4/21/2017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en-US"/>
              <a:pPr/>
              <a:t>4/21/2017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rgbClr val="C00000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3">
            <a:lumMod val="50000"/>
          </a:schemeClr>
        </a:buClr>
        <a:buSzPct val="80000"/>
        <a:buFont typeface="Wingdings" panose="05000000000000000000" pitchFamily="2" charset="2"/>
        <a:buChar char="v"/>
        <a:defRPr sz="2400" b="1" kern="1200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>
            <a:lumMod val="50000"/>
          </a:schemeClr>
        </a:buClr>
        <a:buSzPct val="85000"/>
        <a:buFont typeface="Wingdings" panose="05000000000000000000" pitchFamily="2" charset="2"/>
        <a:buChar char="Ø"/>
        <a:defRPr sz="2000" b="1" kern="1200">
          <a:solidFill>
            <a:srgbClr val="0070C0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rgbClr val="C00000"/>
        </a:buClr>
        <a:buSzPct val="100000"/>
        <a:buFont typeface="Wingdings" panose="05000000000000000000" pitchFamily="2" charset="2"/>
        <a:buChar char="§"/>
        <a:defRPr sz="1800" b="1" kern="1200">
          <a:solidFill>
            <a:srgbClr val="C00000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" panose="05000000000000000000" pitchFamily="2" charset="2"/>
        <a:buChar char="q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39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BREXIT, THE E.U. AND THE RISE OF EUROPEAN POPULISM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Playing The Immigration Card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2" y="1219200"/>
            <a:ext cx="10820400" cy="52578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Far-right politicians have used immigration to scare people (who don’t understand their real economic predicament) into taking irrational action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As just noted, a more rational reason for voter disenchantment with the status quo would be the austerity policies of the Cameron government 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Meant poor growth, little or no improvement in wages, and jobs being taken by immigrants who will work for lower wages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This is not just a UK problem – it is playing out all over the world, where people who feel ignored have a chance to cast a vote in the hopes of changing their circumstances </a:t>
            </a:r>
          </a:p>
          <a:p>
            <a:pPr lvl="1"/>
            <a:r>
              <a:rPr lang="en-US" sz="2400" b="1" dirty="0">
                <a:solidFill>
                  <a:srgbClr val="FF0000"/>
                </a:solidFill>
              </a:rPr>
              <a:t>Unfortunately, too often that vision is not the dream of a better future but nostalgia for an exalted past whose strength lies in memory rather than reality</a:t>
            </a:r>
          </a:p>
        </p:txBody>
      </p:sp>
    </p:spTree>
    <p:extLst>
      <p:ext uri="{BB962C8B-B14F-4D97-AF65-F5344CB8AC3E}">
        <p14:creationId xmlns:p14="http://schemas.microsoft.com/office/powerpoint/2010/main" val="12868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412" y="0"/>
            <a:ext cx="10668000" cy="1371600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Plus Globalization - And Also We’re Really Angry At The Establishment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012" y="1600200"/>
            <a:ext cx="111252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Brexit voters felt that the world around them (globalization?) had knocked them down a notch or two – through no fault of their own – leaving them feeling like strangers in their own land</a:t>
            </a:r>
          </a:p>
          <a:p>
            <a:pPr lvl="1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Not unlike the French who follow ultra right-wing Marine </a:t>
            </a:r>
            <a:r>
              <a:rPr lang="en-US" sz="2600" b="1" dirty="0" err="1">
                <a:solidFill>
                  <a:schemeClr val="accent1">
                    <a:lumMod val="50000"/>
                  </a:schemeClr>
                </a:solidFill>
              </a:rPr>
              <a:t>LePen</a:t>
            </a:r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 or the Dutch who follow Geert Wilders….or Americans who follow Donald Trump? </a:t>
            </a:r>
          </a:p>
          <a:p>
            <a:pPr lvl="2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Each of these leaders have produced a “face” to help blame someone or something for the changing circumstances which affect all of us</a:t>
            </a:r>
          </a:p>
          <a:p>
            <a:r>
              <a:rPr lang="en-US" sz="3000" b="1" dirty="0" err="1">
                <a:solidFill>
                  <a:schemeClr val="accent1">
                    <a:lumMod val="50000"/>
                  </a:schemeClr>
                </a:solidFill>
              </a:rPr>
              <a:t>Brexiteers</a:t>
            </a:r>
            <a:r>
              <a:rPr lang="en-US" sz="3000" b="1" dirty="0">
                <a:solidFill>
                  <a:schemeClr val="accent1">
                    <a:lumMod val="50000"/>
                  </a:schemeClr>
                </a:solidFill>
              </a:rPr>
              <a:t> trying to turn back the clock to a safer, sounder, more glorious time </a:t>
            </a:r>
          </a:p>
          <a:p>
            <a:pPr lvl="1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The UK, with its new found freedom, will be able to foster the economic might and superiority it always believed it could - if it just went on its own?</a:t>
            </a:r>
          </a:p>
          <a:p>
            <a:pPr lvl="2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No longer held down by the technocrats of Europe - and </a:t>
            </a:r>
            <a:r>
              <a:rPr lang="en-US" sz="2200" b="1" i="1" dirty="0">
                <a:solidFill>
                  <a:schemeClr val="accent1">
                    <a:lumMod val="50000"/>
                  </a:schemeClr>
                </a:solidFill>
              </a:rPr>
              <a:t>‘all them immigrants’ ?</a:t>
            </a:r>
            <a:endParaRPr lang="en-US" sz="22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3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The Brexit Results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Turnout 72%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62% of Scotland voted to Remain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56% of Northern Ireland voted to Remain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60% of London voted to Remain </a:t>
            </a:r>
          </a:p>
          <a:p>
            <a:pPr lvl="1"/>
            <a:r>
              <a:rPr lang="en-US" sz="2400" b="1" dirty="0">
                <a:solidFill>
                  <a:srgbClr val="002060"/>
                </a:solidFill>
              </a:rPr>
              <a:t>But only 47% of </a:t>
            </a:r>
            <a:r>
              <a:rPr lang="en-US" sz="2400" b="1" u="sng" dirty="0">
                <a:solidFill>
                  <a:srgbClr val="002060"/>
                </a:solidFill>
              </a:rPr>
              <a:t>England and Wales </a:t>
            </a:r>
            <a:r>
              <a:rPr lang="en-US" sz="2400" b="1" dirty="0">
                <a:solidFill>
                  <a:srgbClr val="002060"/>
                </a:solidFill>
              </a:rPr>
              <a:t>voted to Remain</a:t>
            </a:r>
          </a:p>
          <a:p>
            <a:pPr lvl="2"/>
            <a:r>
              <a:rPr lang="en-US" sz="2000" b="1" dirty="0">
                <a:solidFill>
                  <a:srgbClr val="C00000"/>
                </a:solidFill>
              </a:rPr>
              <a:t>Which meant that 53% voted to Leave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So, </a:t>
            </a:r>
            <a:r>
              <a:rPr lang="en-US" sz="2800" b="1" u="sng" dirty="0">
                <a:solidFill>
                  <a:srgbClr val="002060"/>
                </a:solidFill>
              </a:rPr>
              <a:t>overall</a:t>
            </a:r>
            <a:r>
              <a:rPr lang="en-US" sz="2800" b="1" dirty="0">
                <a:solidFill>
                  <a:srgbClr val="002060"/>
                </a:solidFill>
              </a:rPr>
              <a:t>, the result for the UK was:</a:t>
            </a:r>
          </a:p>
          <a:p>
            <a:pPr marL="45720" indent="0">
              <a:buNone/>
            </a:pPr>
            <a:r>
              <a:rPr lang="en-US" b="1" dirty="0">
                <a:solidFill>
                  <a:srgbClr val="002060"/>
                </a:solidFill>
              </a:rPr>
              <a:t>	Remain                                                   Leave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812" y="5638800"/>
            <a:ext cx="3883268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898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Remain</a:t>
            </a:r>
            <a:r>
              <a:rPr lang="en-US" dirty="0"/>
              <a:t>                                                </a:t>
            </a:r>
            <a:r>
              <a:rPr lang="en-US" dirty="0">
                <a:solidFill>
                  <a:srgbClr val="318F62"/>
                </a:solidFill>
              </a:rPr>
              <a:t>leave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7144" y="909400"/>
            <a:ext cx="3962266" cy="5948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6142" y="457200"/>
            <a:ext cx="3883268" cy="365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8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4" y="2362200"/>
            <a:ext cx="9753600" cy="3352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The Plunge Of The Pound!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rgbClr val="FFFF00">
              <a:alpha val="39000"/>
            </a:srgbClr>
          </a:solidFill>
        </p:spPr>
        <p:txBody>
          <a:bodyPr>
            <a:normAutofit/>
          </a:bodyPr>
          <a:lstStyle/>
          <a:p>
            <a:r>
              <a:rPr lang="en-US" sz="2000" b="1" dirty="0"/>
              <a:t>USD exchange rate with the GBP</a:t>
            </a:r>
          </a:p>
        </p:txBody>
      </p:sp>
    </p:spTree>
    <p:extLst>
      <p:ext uri="{BB962C8B-B14F-4D97-AF65-F5344CB8AC3E}">
        <p14:creationId xmlns:p14="http://schemas.microsoft.com/office/powerpoint/2010/main" val="22816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9812" y="274638"/>
            <a:ext cx="7391402" cy="639762"/>
          </a:xfrm>
        </p:spPr>
        <p:txBody>
          <a:bodyPr>
            <a:noAutofit/>
          </a:bodyPr>
          <a:lstStyle/>
          <a:p>
            <a:r>
              <a:rPr lang="en-US" sz="3600" b="1" cap="none" dirty="0"/>
              <a:t>Eurozone Countries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612" y="1066800"/>
            <a:ext cx="5994494" cy="5486400"/>
          </a:xfrm>
        </p:spPr>
      </p:pic>
    </p:spTree>
    <p:extLst>
      <p:ext uri="{BB962C8B-B14F-4D97-AF65-F5344CB8AC3E}">
        <p14:creationId xmlns:p14="http://schemas.microsoft.com/office/powerpoint/2010/main" val="273334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Article 50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12" y="1165858"/>
            <a:ext cx="9232902" cy="55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48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7809" y="685800"/>
            <a:ext cx="11253207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020762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Post-Brexit Policy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676400"/>
            <a:ext cx="9753600" cy="4495800"/>
          </a:xfrm>
        </p:spPr>
        <p:txBody>
          <a:bodyPr>
            <a:normAutofit fontScale="85000" lnSpcReduction="20000"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Economic and legal issues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New migration regime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Financial services regulation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Competition policy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Regional aid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State aid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Industrial policy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Agricultural policy</a:t>
            </a:r>
          </a:p>
          <a:p>
            <a:r>
              <a:rPr lang="en-US" sz="2800" b="1" dirty="0">
                <a:solidFill>
                  <a:srgbClr val="002060"/>
                </a:solidFill>
              </a:rPr>
              <a:t>Higher education</a:t>
            </a:r>
          </a:p>
        </p:txBody>
      </p:sp>
    </p:spTree>
    <p:extLst>
      <p:ext uri="{BB962C8B-B14F-4D97-AF65-F5344CB8AC3E}">
        <p14:creationId xmlns:p14="http://schemas.microsoft.com/office/powerpoint/2010/main" val="7910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THE EU: THE RISE OF POPULISM AND NATIONALISM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0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7614" y="381001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65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7"/>
            <a:ext cx="9753600" cy="1233359"/>
          </a:xfrm>
        </p:spPr>
        <p:txBody>
          <a:bodyPr>
            <a:normAutofit fontScale="90000"/>
          </a:bodyPr>
          <a:lstStyle/>
          <a:p>
            <a:r>
              <a:rPr lang="en-US" cap="none" dirty="0">
                <a:solidFill>
                  <a:srgbClr val="002060"/>
                </a:solidFill>
              </a:rPr>
              <a:t>IN 1991, 71% of EU Citizens Considered Their Country’s Membership “A Good Thing.”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12" y="1507997"/>
            <a:ext cx="7162800" cy="512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51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/>
          <a:p>
            <a:r>
              <a:rPr lang="en-US" cap="none" dirty="0">
                <a:solidFill>
                  <a:schemeClr val="tx1"/>
                </a:solidFill>
              </a:rPr>
              <a:t>European Business Worries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7614" y="1981200"/>
            <a:ext cx="9753600" cy="4876800"/>
          </a:xfrm>
        </p:spPr>
        <p:txBody>
          <a:bodyPr>
            <a:normAutofit/>
          </a:bodyPr>
          <a:lstStyle/>
          <a:p>
            <a:pPr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Bigger problems on its plate than Brexit: After a decade of stagnation, the continent’s firms have suffered an alarming decline in their global clout</a:t>
            </a:r>
            <a:endParaRPr lang="en-US" sz="2400" dirty="0">
              <a:solidFill>
                <a:schemeClr val="accent1">
                  <a:lumMod val="50000"/>
                </a:schemeClr>
              </a:solidFill>
            </a:endParaRP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 the 50 most valuable firms worldwide last year, only 7 were European (compared with 17 in 2006)</a:t>
            </a:r>
          </a:p>
          <a:p>
            <a:pPr lvl="2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U.S had 31; China had 8</a:t>
            </a:r>
          </a:p>
          <a:p>
            <a:pPr lvl="1"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Of Europe’s 7 firms, 3 were Swiss (not an EU member), and one was really a Brazilian company</a:t>
            </a:r>
          </a:p>
        </p:txBody>
      </p:sp>
    </p:spTree>
    <p:extLst>
      <p:ext uri="{BB962C8B-B14F-4D97-AF65-F5344CB8AC3E}">
        <p14:creationId xmlns:p14="http://schemas.microsoft.com/office/powerpoint/2010/main" val="330265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cap="none" dirty="0">
                <a:solidFill>
                  <a:schemeClr val="tx2">
                    <a:lumMod val="95000"/>
                    <a:lumOff val="5000"/>
                  </a:schemeClr>
                </a:solidFill>
              </a:rPr>
              <a:t>European Business Worries (Cont’d)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What went wrong? Five factors explain the slide:</a:t>
            </a:r>
          </a:p>
          <a:p>
            <a:pPr marL="731520" lvl="1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Slow growth coupled with a strong US$</a:t>
            </a:r>
          </a:p>
          <a:p>
            <a:pPr marL="731520" lvl="1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Focus on old industries like commodities, steel and banking</a:t>
            </a:r>
          </a:p>
          <a:p>
            <a:pPr marL="731520" lvl="1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Too much focus on cutting deals in emerging markets when the rest of the world was consolidating</a:t>
            </a:r>
          </a:p>
          <a:p>
            <a:pPr marL="731520" lvl="1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Managers’ attitude toward shareholder value could explain differences in market value between Europe and America</a:t>
            </a:r>
          </a:p>
          <a:p>
            <a:pPr marL="731520" lvl="1" indent="-457200">
              <a:buClr>
                <a:srgbClr val="002060"/>
              </a:buClr>
              <a:buFont typeface="+mj-lt"/>
              <a:buAutoNum type="arabicPeriod"/>
            </a:pP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Europe needs to restrain its nationalistic instincts and temper its tough approach to anti-trust concerns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063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150" y="274638"/>
            <a:ext cx="8918966" cy="6354762"/>
          </a:xfrm>
        </p:spPr>
      </p:pic>
    </p:spTree>
    <p:extLst>
      <p:ext uri="{BB962C8B-B14F-4D97-AF65-F5344CB8AC3E}">
        <p14:creationId xmlns:p14="http://schemas.microsoft.com/office/powerpoint/2010/main" val="28769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274638"/>
            <a:ext cx="5903246" cy="6430962"/>
          </a:xfrm>
        </p:spPr>
      </p:pic>
    </p:spTree>
    <p:extLst>
      <p:ext uri="{BB962C8B-B14F-4D97-AF65-F5344CB8AC3E}">
        <p14:creationId xmlns:p14="http://schemas.microsoft.com/office/powerpoint/2010/main" val="36410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92162"/>
          </a:xfrm>
        </p:spPr>
        <p:txBody>
          <a:bodyPr>
            <a:normAutofit/>
          </a:bodyPr>
          <a:lstStyle/>
          <a:p>
            <a:pPr algn="ctr"/>
            <a:r>
              <a:rPr lang="en-US" sz="3600" b="1" cap="none" dirty="0"/>
              <a:t>French Presidential Election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411" y="1219201"/>
            <a:ext cx="4693693" cy="5422024"/>
          </a:xfrm>
        </p:spPr>
      </p:pic>
    </p:spTree>
    <p:extLst>
      <p:ext uri="{BB962C8B-B14F-4D97-AF65-F5344CB8AC3E}">
        <p14:creationId xmlns:p14="http://schemas.microsoft.com/office/powerpoint/2010/main" val="278499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b="1" cap="non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217614" y="609601"/>
            <a:ext cx="4709160" cy="990599"/>
          </a:xfrm>
        </p:spPr>
        <p:txBody>
          <a:bodyPr/>
          <a:lstStyle/>
          <a:p>
            <a:r>
              <a:rPr lang="en-US" b="1" cap="none" dirty="0"/>
              <a:t>“Russia is a natural ally of Europe” [Le Pen]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011" y="2888192"/>
            <a:ext cx="4937129" cy="2779728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6262054" y="609601"/>
            <a:ext cx="4709160" cy="990599"/>
          </a:xfrm>
        </p:spPr>
        <p:txBody>
          <a:bodyPr/>
          <a:lstStyle/>
          <a:p>
            <a:r>
              <a:rPr lang="en-US" b="1" cap="none" dirty="0"/>
              <a:t>“My Dear Vladimir” [</a:t>
            </a:r>
            <a:r>
              <a:rPr lang="en-US" b="1" cap="none" dirty="0" err="1"/>
              <a:t>Fillon</a:t>
            </a:r>
            <a:r>
              <a:rPr lang="en-US" b="1" cap="none" dirty="0"/>
              <a:t>]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616703" y="2888191"/>
            <a:ext cx="4354511" cy="290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99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Russian Interference </a:t>
            </a:r>
            <a:br>
              <a:rPr lang="en-US" sz="3600" b="1" cap="none" dirty="0"/>
            </a:br>
            <a:r>
              <a:rPr lang="en-US" sz="3600" b="1" cap="none" dirty="0"/>
              <a:t>in the French and German Elections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318" y="2033387"/>
            <a:ext cx="10452894" cy="4216293"/>
          </a:xfrm>
        </p:spPr>
      </p:pic>
    </p:spTree>
    <p:extLst>
      <p:ext uri="{BB962C8B-B14F-4D97-AF65-F5344CB8AC3E}">
        <p14:creationId xmlns:p14="http://schemas.microsoft.com/office/powerpoint/2010/main" val="390093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813" y="228600"/>
            <a:ext cx="8737599" cy="6553199"/>
          </a:xfrm>
        </p:spPr>
      </p:pic>
    </p:spTree>
    <p:extLst>
      <p:ext uri="{BB962C8B-B14F-4D97-AF65-F5344CB8AC3E}">
        <p14:creationId xmlns:p14="http://schemas.microsoft.com/office/powerpoint/2010/main" val="288779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46" y="457199"/>
            <a:ext cx="10320866" cy="5805487"/>
          </a:xfrm>
        </p:spPr>
      </p:pic>
    </p:spTree>
    <p:extLst>
      <p:ext uri="{BB962C8B-B14F-4D97-AF65-F5344CB8AC3E}">
        <p14:creationId xmlns:p14="http://schemas.microsoft.com/office/powerpoint/2010/main" val="2161518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77" y="838200"/>
            <a:ext cx="10615771" cy="5073238"/>
          </a:xfrm>
        </p:spPr>
      </p:pic>
    </p:spTree>
    <p:extLst>
      <p:ext uri="{BB962C8B-B14F-4D97-AF65-F5344CB8AC3E}">
        <p14:creationId xmlns:p14="http://schemas.microsoft.com/office/powerpoint/2010/main" val="182253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730" y="266342"/>
            <a:ext cx="7138223" cy="6363058"/>
          </a:xfrm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3778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07" y="216268"/>
            <a:ext cx="9764607" cy="6445604"/>
          </a:xfrm>
        </p:spPr>
      </p:pic>
    </p:spTree>
    <p:extLst>
      <p:ext uri="{BB962C8B-B14F-4D97-AF65-F5344CB8AC3E}">
        <p14:creationId xmlns:p14="http://schemas.microsoft.com/office/powerpoint/2010/main" val="86975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IT’LL NEVER HAPPEN HERE!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81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37212" y="1142999"/>
            <a:ext cx="6187068" cy="4878265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931" y="901828"/>
            <a:ext cx="2284268" cy="3517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77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1012" y="479583"/>
            <a:ext cx="8467989" cy="576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2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825" y="265566"/>
            <a:ext cx="9316787" cy="6549487"/>
          </a:xfrm>
        </p:spPr>
      </p:pic>
    </p:spTree>
    <p:extLst>
      <p:ext uri="{BB962C8B-B14F-4D97-AF65-F5344CB8AC3E}">
        <p14:creationId xmlns:p14="http://schemas.microsoft.com/office/powerpoint/2010/main" val="260796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CONCLUSION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59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868362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Populism and Globalization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447800"/>
            <a:ext cx="10058400" cy="50292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Rise of populism has certainly shaken global elites out of their complacency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Belatedly thinking about policies to help those left behind by economic changes of recent decades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Will be some protectionist measures adopted regarding trade agreements</a:t>
            </a:r>
          </a:p>
          <a:p>
            <a:pPr lvl="3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Although trade deficits can </a:t>
            </a:r>
            <a:r>
              <a:rPr lang="en-US" sz="1800" b="1" u="sng" dirty="0">
                <a:solidFill>
                  <a:schemeClr val="accent1">
                    <a:lumMod val="50000"/>
                  </a:schemeClr>
                </a:solidFill>
              </a:rPr>
              <a:t>at most 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be blamed for manufacturing job losses of 1.5% of the workforce (most losses due to technological change) 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Governments are way overdue to think about policies that address the plight of those disadvantaged by globalization and technological and other domestic changes since the 1970s</a:t>
            </a:r>
          </a:p>
          <a:p>
            <a:pPr lvl="3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Cuts in corporation taxes are useless, and even counterproductive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Much more needs to be done to identify effective policies, and then to generate the political will to put them in place</a:t>
            </a:r>
          </a:p>
        </p:txBody>
      </p:sp>
    </p:spTree>
    <p:extLst>
      <p:ext uri="{BB962C8B-B14F-4D97-AF65-F5344CB8AC3E}">
        <p14:creationId xmlns:p14="http://schemas.microsoft.com/office/powerpoint/2010/main" val="324595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/>
              <a:t>DISCUSSION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4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BREXIT</a:t>
            </a:r>
            <a:endParaRPr lang="en-US" sz="36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73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7412" y="274638"/>
            <a:ext cx="7543802" cy="715962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The United Kingdom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9812" y="1075983"/>
            <a:ext cx="4648200" cy="560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21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Why Voter Unhappiness</a:t>
            </a:r>
            <a:r>
              <a:rPr lang="en-US" sz="3600" b="1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828800"/>
            <a:ext cx="10134600" cy="48006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Many Britons felt marginalized, powerless, unheard, simply discarded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As in the U.S., about 30% felt left behind (by globalization?), with stagnating wages and no standard of living improvement for years - while the top 1% had been getting richer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These people </a:t>
            </a:r>
            <a:r>
              <a:rPr lang="en-US" sz="2000" b="1">
                <a:solidFill>
                  <a:schemeClr val="accent1">
                    <a:lumMod val="50000"/>
                  </a:schemeClr>
                </a:solidFill>
              </a:rPr>
              <a:t>are bait 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for isolationists and xenophobes </a:t>
            </a:r>
          </a:p>
          <a:p>
            <a:pPr lvl="3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Who in turn blame foreigners, migrants, refugees, transients for their country’s woes (the fault of the EU?), and demand that these people be deported</a:t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1092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cap="none" dirty="0"/>
              <a:t>The EU Must Be To Blame!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Arguments heard in the UK in favor of </a:t>
            </a:r>
            <a:r>
              <a:rPr lang="en-US" sz="2800" b="1" u="sng" dirty="0">
                <a:solidFill>
                  <a:schemeClr val="accent1">
                    <a:lumMod val="50000"/>
                  </a:schemeClr>
                </a:solidFill>
              </a:rPr>
              <a:t>leaving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 the EU: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The EU represents out of control economic regulation, labor laws, mandated social programs 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Rules and regulations framed at the EU level 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Rules that the Brexit voter didn’t want and couldn’t change</a:t>
            </a:r>
          </a:p>
          <a:p>
            <a:pPr lvl="3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That no one in Britain asked for </a:t>
            </a:r>
          </a:p>
          <a:p>
            <a:pPr lvl="3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And were enacted by officials whose names Brits didn’t know</a:t>
            </a:r>
          </a:p>
          <a:p>
            <a:pPr lvl="4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People they never elected - and cannot remove from office 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So much of what was thought of as British democracy no longer exists – it has been usurped by the EU !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60% (?) of British laws are made in Brussels</a:t>
            </a:r>
          </a:p>
          <a:p>
            <a:pPr lvl="1"/>
            <a:r>
              <a:rPr lang="en-US" b="1" dirty="0">
                <a:solidFill>
                  <a:srgbClr val="FF0000"/>
                </a:solidFill>
              </a:rPr>
              <a:t>And Brits are paying Brussels £361m per week for the privilege!</a:t>
            </a:r>
          </a:p>
        </p:txBody>
      </p:sp>
    </p:spTree>
    <p:extLst>
      <p:ext uri="{BB962C8B-B14F-4D97-AF65-F5344CB8AC3E}">
        <p14:creationId xmlns:p14="http://schemas.microsoft.com/office/powerpoint/2010/main" val="234677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767" y="533400"/>
            <a:ext cx="9895730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54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715962"/>
          </a:xfrm>
        </p:spPr>
        <p:txBody>
          <a:bodyPr>
            <a:normAutofit/>
          </a:bodyPr>
          <a:lstStyle/>
          <a:p>
            <a:r>
              <a:rPr lang="en-US" sz="3600" b="1" cap="none" dirty="0"/>
              <a:t>Other Reasons For Brexit?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1143000"/>
            <a:ext cx="10363200" cy="5638800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Main reason - reaction of voters to Great Recession of 2008/9</a:t>
            </a:r>
          </a:p>
          <a:p>
            <a:pPr lvl="1"/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PM David Cameron (Conservative/Tory) introduced austerity policies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Textbook answer was to cut taxes and increase government spending to boost the economy </a:t>
            </a:r>
          </a:p>
          <a:p>
            <a:pPr lvl="2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UK chose the opposite in 2010 – </a:t>
            </a:r>
          </a:p>
          <a:p>
            <a:pPr lvl="3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To raise taxes and reduce government spending in order to pay down debt incurred during the crisis </a:t>
            </a:r>
          </a:p>
          <a:p>
            <a:pPr lvl="3"/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Which resulted in near-zero GDP growth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The xenophobic demagogues – the far right politicians and media hosts - saw this as an opportunity to achieve a different objective</a:t>
            </a:r>
          </a:p>
          <a:p>
            <a:pPr lvl="1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Blame immigrants for the economic problems</a:t>
            </a:r>
          </a:p>
          <a:p>
            <a:pPr lvl="1"/>
            <a:r>
              <a:rPr lang="en-US" sz="2200" b="1" dirty="0">
                <a:solidFill>
                  <a:schemeClr val="accent1">
                    <a:lumMod val="50000"/>
                  </a:schemeClr>
                </a:solidFill>
              </a:rPr>
              <a:t>See this as the fault of the EU</a:t>
            </a:r>
          </a:p>
          <a:p>
            <a:pPr lvl="1"/>
            <a:r>
              <a:rPr lang="en-US" sz="2200" b="1" dirty="0">
                <a:solidFill>
                  <a:srgbClr val="FF0000"/>
                </a:solidFill>
              </a:rPr>
              <a:t>Solution? UK should become “independent” of the EU by leaving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0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1_Continental Europe 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ECDB7D7-727B-44D4-8100-B4DA40A1A13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World maps series, European continent presentation (widescreen)</Template>
  <TotalTime>0</TotalTime>
  <Words>1098</Words>
  <Application>Microsoft Office PowerPoint</Application>
  <PresentationFormat>Custom</PresentationFormat>
  <Paragraphs>98</Paragraphs>
  <Slides>38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Century Gothic</vt:lpstr>
      <vt:lpstr>Courier New</vt:lpstr>
      <vt:lpstr>Wingdings</vt:lpstr>
      <vt:lpstr>Continental Europe 16x9</vt:lpstr>
      <vt:lpstr>1_Continental Europe 16x9</vt:lpstr>
      <vt:lpstr>BREXIT, THE E.U. AND THE RISE OF EUROPEAN POPULISM</vt:lpstr>
      <vt:lpstr>PowerPoint Presentation</vt:lpstr>
      <vt:lpstr>PowerPoint Presentation</vt:lpstr>
      <vt:lpstr>BREXIT</vt:lpstr>
      <vt:lpstr>The United Kingdom</vt:lpstr>
      <vt:lpstr>Why Voter Unhappiness?</vt:lpstr>
      <vt:lpstr>The EU Must Be To Blame!</vt:lpstr>
      <vt:lpstr>PowerPoint Presentation</vt:lpstr>
      <vt:lpstr>Other Reasons For Brexit?</vt:lpstr>
      <vt:lpstr>Playing The Immigration Card</vt:lpstr>
      <vt:lpstr>Plus Globalization - And Also We’re Really Angry At The Establishment</vt:lpstr>
      <vt:lpstr>The Brexit Results</vt:lpstr>
      <vt:lpstr>Remain                                                leave</vt:lpstr>
      <vt:lpstr>The Plunge Of The Pound!</vt:lpstr>
      <vt:lpstr>Eurozone Countries</vt:lpstr>
      <vt:lpstr>Article 50</vt:lpstr>
      <vt:lpstr>PowerPoint Presentation</vt:lpstr>
      <vt:lpstr>Post-Brexit Policy Changes</vt:lpstr>
      <vt:lpstr>THE EU: THE RISE OF POPULISM AND NATIONALISM</vt:lpstr>
      <vt:lpstr>IN 1991, 71% of EU Citizens Considered Their Country’s Membership “A Good Thing.”</vt:lpstr>
      <vt:lpstr>European Business Worries</vt:lpstr>
      <vt:lpstr>European Business Worries (Cont’d)</vt:lpstr>
      <vt:lpstr>PowerPoint Presentation</vt:lpstr>
      <vt:lpstr>PowerPoint Presentation</vt:lpstr>
      <vt:lpstr>French Presidential Election</vt:lpstr>
      <vt:lpstr>PowerPoint Presentation</vt:lpstr>
      <vt:lpstr>Russian Interference  in the French and German Elections</vt:lpstr>
      <vt:lpstr>PowerPoint Presentation</vt:lpstr>
      <vt:lpstr>PowerPoint Presentation</vt:lpstr>
      <vt:lpstr>PowerPoint Presentation</vt:lpstr>
      <vt:lpstr>PowerPoint Presentation</vt:lpstr>
      <vt:lpstr>IT’LL NEVER HAPPEN HERE!</vt:lpstr>
      <vt:lpstr>PowerPoint Presentation</vt:lpstr>
      <vt:lpstr>PowerPoint Presentation</vt:lpstr>
      <vt:lpstr>PowerPoint Presentation</vt:lpstr>
      <vt:lpstr>CONCLUSION</vt:lpstr>
      <vt:lpstr>Populism and Globalization</vt:lpstr>
      <vt:lpstr>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2017-04-15T20:29:24Z</dcterms:created>
  <dcterms:modified xsi:type="dcterms:W3CDTF">2017-04-21T14:14:18Z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